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9" r:id="rId2"/>
    <p:sldId id="260" r:id="rId3"/>
    <p:sldId id="270" r:id="rId4"/>
    <p:sldId id="269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5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99" autoAdjust="0"/>
  </p:normalViewPr>
  <p:slideViewPr>
    <p:cSldViewPr>
      <p:cViewPr>
        <p:scale>
          <a:sx n="71" d="100"/>
          <a:sy n="71" d="100"/>
        </p:scale>
        <p:origin x="-114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SA%20Grant\Mycorrhizae%20Spread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SA%20Grant\Mycorrhizae%20Spread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SA%20Grant\Mycorrhizae%20Spread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SA%20Grant\Mycorrhizae%20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Myco Distribution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cat>
            <c:strRef>
              <c:f>Sheet1!$J$42:$Q$42</c:f>
              <c:strCache>
                <c:ptCount val="8"/>
                <c:pt idx="0">
                  <c:v>Morph 1</c:v>
                </c:pt>
                <c:pt idx="1">
                  <c:v>Morph 2</c:v>
                </c:pt>
                <c:pt idx="2">
                  <c:v>Morph 3</c:v>
                </c:pt>
                <c:pt idx="3">
                  <c:v>Morph 4</c:v>
                </c:pt>
                <c:pt idx="4">
                  <c:v>Morph 5</c:v>
                </c:pt>
                <c:pt idx="5">
                  <c:v>Morph 6</c:v>
                </c:pt>
                <c:pt idx="6">
                  <c:v>Morph 7</c:v>
                </c:pt>
                <c:pt idx="7">
                  <c:v>Morph 8</c:v>
                </c:pt>
              </c:strCache>
            </c:strRef>
          </c:cat>
          <c:val>
            <c:numRef>
              <c:f>Sheet1!$J$43:$Q$43</c:f>
              <c:numCache>
                <c:formatCode>General</c:formatCode>
                <c:ptCount val="8"/>
                <c:pt idx="0">
                  <c:v>16</c:v>
                </c:pt>
                <c:pt idx="1">
                  <c:v>340</c:v>
                </c:pt>
                <c:pt idx="2">
                  <c:v>3</c:v>
                </c:pt>
                <c:pt idx="3">
                  <c:v>62</c:v>
                </c:pt>
                <c:pt idx="4">
                  <c:v>163</c:v>
                </c:pt>
                <c:pt idx="5">
                  <c:v>12</c:v>
                </c:pt>
                <c:pt idx="6">
                  <c:v>10</c:v>
                </c:pt>
                <c:pt idx="7">
                  <c:v>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407086614173352"/>
          <c:y val="0.22841505607253679"/>
          <c:w val="0.14481802274715674"/>
          <c:h val="0.669737532808401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Live EM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Sheet1!$C$3:$C$42</c:f>
              <c:numCache>
                <c:formatCode>General</c:formatCode>
                <c:ptCount val="40"/>
                <c:pt idx="0" formatCode="0.00">
                  <c:v>70.319999999999993</c:v>
                </c:pt>
                <c:pt idx="1">
                  <c:v>99.740000000000023</c:v>
                </c:pt>
                <c:pt idx="2">
                  <c:v>54.260000000000012</c:v>
                </c:pt>
                <c:pt idx="3">
                  <c:v>96.95</c:v>
                </c:pt>
                <c:pt idx="4">
                  <c:v>80.09</c:v>
                </c:pt>
                <c:pt idx="5">
                  <c:v>92.09</c:v>
                </c:pt>
                <c:pt idx="6">
                  <c:v>82.19</c:v>
                </c:pt>
                <c:pt idx="7">
                  <c:v>42.02</c:v>
                </c:pt>
                <c:pt idx="8">
                  <c:v>33.89</c:v>
                </c:pt>
                <c:pt idx="9">
                  <c:v>44.75</c:v>
                </c:pt>
                <c:pt idx="10">
                  <c:v>58.04</c:v>
                </c:pt>
                <c:pt idx="11">
                  <c:v>56.28</c:v>
                </c:pt>
                <c:pt idx="12">
                  <c:v>80.709999999999994</c:v>
                </c:pt>
                <c:pt idx="13">
                  <c:v>65.7</c:v>
                </c:pt>
                <c:pt idx="14">
                  <c:v>40</c:v>
                </c:pt>
                <c:pt idx="15">
                  <c:v>73.599999999999994</c:v>
                </c:pt>
                <c:pt idx="16">
                  <c:v>37.980000000000004</c:v>
                </c:pt>
                <c:pt idx="17">
                  <c:v>69.940000000000026</c:v>
                </c:pt>
                <c:pt idx="18">
                  <c:v>53.39</c:v>
                </c:pt>
                <c:pt idx="19">
                  <c:v>47.75</c:v>
                </c:pt>
                <c:pt idx="20">
                  <c:v>57.06</c:v>
                </c:pt>
                <c:pt idx="21">
                  <c:v>58.760000000000012</c:v>
                </c:pt>
                <c:pt idx="22">
                  <c:v>63.59</c:v>
                </c:pt>
                <c:pt idx="23">
                  <c:v>64.83</c:v>
                </c:pt>
                <c:pt idx="24">
                  <c:v>63.51</c:v>
                </c:pt>
                <c:pt idx="25">
                  <c:v>54.99</c:v>
                </c:pt>
                <c:pt idx="26">
                  <c:v>77.66</c:v>
                </c:pt>
                <c:pt idx="27">
                  <c:v>85.73</c:v>
                </c:pt>
                <c:pt idx="28">
                  <c:v>48.99</c:v>
                </c:pt>
                <c:pt idx="29">
                  <c:v>98.2</c:v>
                </c:pt>
                <c:pt idx="30">
                  <c:v>88.990000000000023</c:v>
                </c:pt>
                <c:pt idx="31">
                  <c:v>95.48</c:v>
                </c:pt>
                <c:pt idx="32">
                  <c:v>100</c:v>
                </c:pt>
                <c:pt idx="33">
                  <c:v>57.620000000000012</c:v>
                </c:pt>
                <c:pt idx="34">
                  <c:v>95.32</c:v>
                </c:pt>
                <c:pt idx="35">
                  <c:v>84.88</c:v>
                </c:pt>
                <c:pt idx="36">
                  <c:v>95</c:v>
                </c:pt>
                <c:pt idx="37">
                  <c:v>97.36</c:v>
                </c:pt>
                <c:pt idx="38">
                  <c:v>91.66</c:v>
                </c:pt>
                <c:pt idx="39">
                  <c:v>98</c:v>
                </c:pt>
              </c:numCache>
            </c:numRef>
          </c:xVal>
          <c:yVal>
            <c:numRef>
              <c:f>Sheet1!$F$3:$F$42</c:f>
              <c:numCache>
                <c:formatCode>General</c:formatCode>
                <c:ptCount val="40"/>
                <c:pt idx="0">
                  <c:v>27</c:v>
                </c:pt>
                <c:pt idx="1">
                  <c:v>30</c:v>
                </c:pt>
                <c:pt idx="2">
                  <c:v>3</c:v>
                </c:pt>
                <c:pt idx="3">
                  <c:v>39</c:v>
                </c:pt>
                <c:pt idx="4">
                  <c:v>12</c:v>
                </c:pt>
                <c:pt idx="5">
                  <c:v>13</c:v>
                </c:pt>
                <c:pt idx="6">
                  <c:v>19</c:v>
                </c:pt>
                <c:pt idx="7">
                  <c:v>0</c:v>
                </c:pt>
                <c:pt idx="8">
                  <c:v>18</c:v>
                </c:pt>
                <c:pt idx="9">
                  <c:v>26</c:v>
                </c:pt>
                <c:pt idx="10">
                  <c:v>21</c:v>
                </c:pt>
                <c:pt idx="11">
                  <c:v>28</c:v>
                </c:pt>
                <c:pt idx="12">
                  <c:v>53</c:v>
                </c:pt>
                <c:pt idx="13">
                  <c:v>20</c:v>
                </c:pt>
                <c:pt idx="14">
                  <c:v>27</c:v>
                </c:pt>
                <c:pt idx="15">
                  <c:v>14</c:v>
                </c:pt>
                <c:pt idx="16">
                  <c:v>31</c:v>
                </c:pt>
                <c:pt idx="17">
                  <c:v>24</c:v>
                </c:pt>
                <c:pt idx="18">
                  <c:v>8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15</c:v>
                </c:pt>
                <c:pt idx="24">
                  <c:v>17</c:v>
                </c:pt>
                <c:pt idx="25">
                  <c:v>20</c:v>
                </c:pt>
                <c:pt idx="26">
                  <c:v>5</c:v>
                </c:pt>
                <c:pt idx="27">
                  <c:v>5</c:v>
                </c:pt>
                <c:pt idx="28">
                  <c:v>14</c:v>
                </c:pt>
                <c:pt idx="29">
                  <c:v>11</c:v>
                </c:pt>
                <c:pt idx="30">
                  <c:v>0</c:v>
                </c:pt>
                <c:pt idx="31">
                  <c:v>29</c:v>
                </c:pt>
                <c:pt idx="32">
                  <c:v>12</c:v>
                </c:pt>
                <c:pt idx="33">
                  <c:v>21</c:v>
                </c:pt>
                <c:pt idx="34">
                  <c:v>0</c:v>
                </c:pt>
                <c:pt idx="35">
                  <c:v>1</c:v>
                </c:pt>
                <c:pt idx="36">
                  <c:v>20</c:v>
                </c:pt>
                <c:pt idx="37">
                  <c:v>5</c:v>
                </c:pt>
                <c:pt idx="38">
                  <c:v>22</c:v>
                </c:pt>
                <c:pt idx="39">
                  <c:v>0</c:v>
                </c:pt>
              </c:numCache>
            </c:numRef>
          </c:yVal>
        </c:ser>
        <c:axId val="91197440"/>
        <c:axId val="91199360"/>
      </c:scatterChart>
      <c:valAx>
        <c:axId val="9119744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1 Needle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1199360"/>
        <c:crosses val="autoZero"/>
        <c:crossBetween val="midCat"/>
      </c:valAx>
      <c:valAx>
        <c:axId val="91199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Live EM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crossAx val="911974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Morph</a:t>
            </a:r>
            <a:r>
              <a:rPr lang="en-US" dirty="0"/>
              <a:t> </a:t>
            </a:r>
            <a:r>
              <a:rPr lang="en-US" sz="1400" dirty="0"/>
              <a:t>2</a:t>
            </a:r>
          </a:p>
        </c:rich>
      </c:tx>
      <c:layout>
        <c:manualLayout>
          <c:xMode val="edge"/>
          <c:yMode val="edge"/>
          <c:x val="0.40233333333333327"/>
          <c:y val="2.7777777777777821E-2"/>
        </c:manualLayout>
      </c:layout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Sheet1!$K$2</c:f>
              <c:strCache>
                <c:ptCount val="1"/>
                <c:pt idx="0">
                  <c:v>Morph 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Sheet1!$C$3:$C$42</c:f>
              <c:numCache>
                <c:formatCode>General</c:formatCode>
                <c:ptCount val="40"/>
                <c:pt idx="0" formatCode="0.00">
                  <c:v>70.319999999999993</c:v>
                </c:pt>
                <c:pt idx="1">
                  <c:v>99.740000000000023</c:v>
                </c:pt>
                <c:pt idx="2">
                  <c:v>54.260000000000012</c:v>
                </c:pt>
                <c:pt idx="3">
                  <c:v>96.95</c:v>
                </c:pt>
                <c:pt idx="4">
                  <c:v>80.09</c:v>
                </c:pt>
                <c:pt idx="5">
                  <c:v>92.09</c:v>
                </c:pt>
                <c:pt idx="6">
                  <c:v>82.19</c:v>
                </c:pt>
                <c:pt idx="7">
                  <c:v>42.02</c:v>
                </c:pt>
                <c:pt idx="8">
                  <c:v>33.89</c:v>
                </c:pt>
                <c:pt idx="9">
                  <c:v>44.75</c:v>
                </c:pt>
                <c:pt idx="10">
                  <c:v>58.04</c:v>
                </c:pt>
                <c:pt idx="11">
                  <c:v>56.28</c:v>
                </c:pt>
                <c:pt idx="12">
                  <c:v>80.709999999999994</c:v>
                </c:pt>
                <c:pt idx="13">
                  <c:v>65.7</c:v>
                </c:pt>
                <c:pt idx="14">
                  <c:v>40</c:v>
                </c:pt>
                <c:pt idx="15">
                  <c:v>73.599999999999994</c:v>
                </c:pt>
                <c:pt idx="16">
                  <c:v>37.980000000000004</c:v>
                </c:pt>
                <c:pt idx="17">
                  <c:v>69.940000000000026</c:v>
                </c:pt>
                <c:pt idx="18">
                  <c:v>53.39</c:v>
                </c:pt>
                <c:pt idx="19">
                  <c:v>47.75</c:v>
                </c:pt>
                <c:pt idx="20">
                  <c:v>57.06</c:v>
                </c:pt>
                <c:pt idx="21">
                  <c:v>58.760000000000012</c:v>
                </c:pt>
                <c:pt idx="22">
                  <c:v>63.59</c:v>
                </c:pt>
                <c:pt idx="23">
                  <c:v>64.83</c:v>
                </c:pt>
                <c:pt idx="24">
                  <c:v>63.51</c:v>
                </c:pt>
                <c:pt idx="25">
                  <c:v>54.99</c:v>
                </c:pt>
                <c:pt idx="26">
                  <c:v>77.66</c:v>
                </c:pt>
                <c:pt idx="27">
                  <c:v>85.73</c:v>
                </c:pt>
                <c:pt idx="28">
                  <c:v>48.99</c:v>
                </c:pt>
                <c:pt idx="29">
                  <c:v>98.2</c:v>
                </c:pt>
                <c:pt idx="30">
                  <c:v>88.990000000000023</c:v>
                </c:pt>
                <c:pt idx="31">
                  <c:v>95.48</c:v>
                </c:pt>
                <c:pt idx="32">
                  <c:v>100</c:v>
                </c:pt>
                <c:pt idx="33">
                  <c:v>57.620000000000012</c:v>
                </c:pt>
                <c:pt idx="34">
                  <c:v>95.32</c:v>
                </c:pt>
                <c:pt idx="35">
                  <c:v>84.88</c:v>
                </c:pt>
                <c:pt idx="36">
                  <c:v>95</c:v>
                </c:pt>
                <c:pt idx="37">
                  <c:v>97.36</c:v>
                </c:pt>
                <c:pt idx="38">
                  <c:v>91.66</c:v>
                </c:pt>
                <c:pt idx="39">
                  <c:v>98</c:v>
                </c:pt>
              </c:numCache>
            </c:numRef>
          </c:xVal>
          <c:yVal>
            <c:numRef>
              <c:f>Sheet1!$K$3:$K$42</c:f>
              <c:numCache>
                <c:formatCode>General</c:formatCode>
                <c:ptCount val="40"/>
                <c:pt idx="0">
                  <c:v>25</c:v>
                </c:pt>
                <c:pt idx="1">
                  <c:v>8</c:v>
                </c:pt>
                <c:pt idx="2">
                  <c:v>3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  <c:pt idx="6">
                  <c:v>19</c:v>
                </c:pt>
                <c:pt idx="8">
                  <c:v>6</c:v>
                </c:pt>
                <c:pt idx="9">
                  <c:v>14</c:v>
                </c:pt>
                <c:pt idx="10">
                  <c:v>8</c:v>
                </c:pt>
                <c:pt idx="11">
                  <c:v>7</c:v>
                </c:pt>
                <c:pt idx="12">
                  <c:v>31</c:v>
                </c:pt>
                <c:pt idx="13">
                  <c:v>1</c:v>
                </c:pt>
                <c:pt idx="14">
                  <c:v>10</c:v>
                </c:pt>
                <c:pt idx="16">
                  <c:v>13</c:v>
                </c:pt>
                <c:pt idx="17">
                  <c:v>18</c:v>
                </c:pt>
                <c:pt idx="18">
                  <c:v>3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8</c:v>
                </c:pt>
                <c:pt idx="23">
                  <c:v>10</c:v>
                </c:pt>
                <c:pt idx="24">
                  <c:v>12</c:v>
                </c:pt>
                <c:pt idx="25">
                  <c:v>16</c:v>
                </c:pt>
                <c:pt idx="26">
                  <c:v>5</c:v>
                </c:pt>
                <c:pt idx="27">
                  <c:v>5</c:v>
                </c:pt>
                <c:pt idx="28">
                  <c:v>12</c:v>
                </c:pt>
                <c:pt idx="29">
                  <c:v>8</c:v>
                </c:pt>
                <c:pt idx="31">
                  <c:v>14</c:v>
                </c:pt>
                <c:pt idx="32">
                  <c:v>5</c:v>
                </c:pt>
                <c:pt idx="33">
                  <c:v>2</c:v>
                </c:pt>
                <c:pt idx="35">
                  <c:v>1</c:v>
                </c:pt>
                <c:pt idx="36">
                  <c:v>10</c:v>
                </c:pt>
                <c:pt idx="37">
                  <c:v>1</c:v>
                </c:pt>
                <c:pt idx="38">
                  <c:v>16</c:v>
                </c:pt>
                <c:pt idx="39">
                  <c:v>0</c:v>
                </c:pt>
              </c:numCache>
            </c:numRef>
          </c:yVal>
        </c:ser>
        <c:axId val="91215360"/>
        <c:axId val="91217280"/>
      </c:scatterChart>
      <c:valAx>
        <c:axId val="9121536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% 1 Needle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17280"/>
        <c:crosses val="autoZero"/>
        <c:crossBetween val="midCat"/>
      </c:valAx>
      <c:valAx>
        <c:axId val="91217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Morphotype 2 (#)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215360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Myco Distribution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3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6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cat>
            <c:strRef>
              <c:f>Sheet1!$J$42:$Q$42</c:f>
              <c:strCache>
                <c:ptCount val="8"/>
                <c:pt idx="0">
                  <c:v>Morph 1</c:v>
                </c:pt>
                <c:pt idx="1">
                  <c:v>Morph 2</c:v>
                </c:pt>
                <c:pt idx="2">
                  <c:v>Morph 3</c:v>
                </c:pt>
                <c:pt idx="3">
                  <c:v>Morph 4</c:v>
                </c:pt>
                <c:pt idx="4">
                  <c:v>Morph 5</c:v>
                </c:pt>
                <c:pt idx="5">
                  <c:v>Morph 6</c:v>
                </c:pt>
                <c:pt idx="6">
                  <c:v>Morph 7</c:v>
                </c:pt>
                <c:pt idx="7">
                  <c:v>Morph 8</c:v>
                </c:pt>
              </c:strCache>
            </c:strRef>
          </c:cat>
          <c:val>
            <c:numRef>
              <c:f>Sheet1!$J$43:$Q$43</c:f>
              <c:numCache>
                <c:formatCode>General</c:formatCode>
                <c:ptCount val="8"/>
                <c:pt idx="0">
                  <c:v>16</c:v>
                </c:pt>
                <c:pt idx="1">
                  <c:v>340</c:v>
                </c:pt>
                <c:pt idx="2">
                  <c:v>3</c:v>
                </c:pt>
                <c:pt idx="3">
                  <c:v>62</c:v>
                </c:pt>
                <c:pt idx="4">
                  <c:v>163</c:v>
                </c:pt>
                <c:pt idx="5">
                  <c:v>12</c:v>
                </c:pt>
                <c:pt idx="6">
                  <c:v>10</c:v>
                </c:pt>
                <c:pt idx="7">
                  <c:v>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2740419947506552"/>
          <c:y val="0.23220290172061825"/>
          <c:w val="0.14481802274715674"/>
          <c:h val="0.6697375328084012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9EB220-8FFF-43C7-80AE-5315BD9A8ECE}" type="datetimeFigureOut">
              <a:rPr lang="en-US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69138F-B300-47F5-82B4-EB73E450C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Going to talk about general die off that is occurring and some hypotheses about why it’s occurring. Also going to mention that a lot of study at NAU identifies Two needle pines as a key research subject area and point out that there are more than one type of pinyon-------this is a lot for one slide you might consider making it multiple slides and adding illustrations (dead pinyon for one and two, needle pictures for 3,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6B5EC6-3111-41B9-9289-275DF6D754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Conclusion I basically want to talk about how we can solidify our findings through further research in the specific ecosystem by </a:t>
            </a:r>
            <a:r>
              <a:rPr lang="en-US" dirty="0" err="1" smtClean="0"/>
              <a:t>Stoneman</a:t>
            </a:r>
            <a:r>
              <a:rPr lang="en-US" dirty="0" smtClean="0"/>
              <a:t> Lake….. -----I added a bit to the conclusion the </a:t>
            </a:r>
            <a:r>
              <a:rPr lang="en-US" dirty="0" err="1" smtClean="0"/>
              <a:t>futher</a:t>
            </a:r>
            <a:r>
              <a:rPr lang="en-US" dirty="0" smtClean="0"/>
              <a:t> research could be moved to another slide if you can not fit it on this one.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A83E6-131E-4006-AD29-30AA3DEDE6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Hybrids are important for study because we can learn how a species is adapting to the environmental</a:t>
            </a:r>
            <a:r>
              <a:rPr lang="en-US" baseline="0" dirty="0" smtClean="0"/>
              <a:t> conditions in a certain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9138F-B300-47F5-82B4-EB73E450CA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F468F-A506-4620-9A54-B5C4936F21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</a:t>
            </a:r>
            <a:r>
              <a:rPr lang="en-US" baseline="0" dirty="0" smtClean="0"/>
              <a:t> think these still need some work to relate to my introduction. What do you think????</a:t>
            </a: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39D34-2E70-48CB-B734-8354E5CF41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28474-B915-45E7-8571-49B1EC21FA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Kitty told me that Morph 2 was pezizales so I made it bright. I’m just going to explain here how our samples had a low diversity and only an abundance of morph 2 and 5 for the most part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27BC1C-5F51-4918-B55B-657B517AB5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Flat relationship here throughout the hybridization gradient and % of EM present in the samples. However, there are slight trends in the data…I think we might see something more conclusive with your statistical program…..----I’d add the graph of type 2 ----when you explain this you will need to explain the “% one needle” metric since you have not gone over this yet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50B24-1E8F-43CB-B800-EFB2C87A59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These are Kitty’s graphs showing how different levels of stress affect the diversity and abundance of mycorrhizal communities in two needle pines ------maybe show the contrast with low stress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48400E-03A6-4006-8C14-591712B9D9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8B84A-186B-4330-B4EB-F3F5D305B9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D1915-9F49-4A81-8324-8594FD69A4BB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A649-5C13-407D-8006-F3B65ABFFE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606DE-CC6A-4F20-9FB8-3A135A71DCC5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1062-207C-4123-979D-DD7C6D6E59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A3AED-05B9-4709-AE73-8A4E663562FE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B5B1-EFB8-4902-8305-77D6129AC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373D0-959D-4222-A71D-18060E1B6BE2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68299-C82C-4632-8BF9-2CA3A6ADDB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744C2-8699-4274-A7AD-67C872582DF9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2287-9D60-4782-9C16-897B754763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DD5A8-FC0B-4730-A5E7-174ACFDC1715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88A86-6821-460C-94B3-191AAEB5F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0D8A9-AC04-456F-9338-08CAC1B3E096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736E-8D99-44DA-9381-B0C1F9CF9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A0A4F8-E662-45F0-98D8-76B2F9D0F8ED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E672-CA32-4C07-B16D-9E49FAA65C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C48B1-62C6-428C-BDE2-1CB5CFCE5B69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41270-32A3-4268-BCDB-E53D0108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E23BB-FCB0-4BBD-8A0E-1D01F7782A74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88FD-D903-42E4-893D-70E6346D8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1385F-FDF0-48AD-9C90-6BB17AEBE0EE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F0928-334F-403E-A253-9D08A2A0B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AC3973-8720-4AE6-B06A-DE031604DC02}" type="datetimeFigureOut">
              <a:rPr lang="en-US" smtClean="0"/>
              <a:pPr>
                <a:defRPr/>
              </a:pPr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CA08F4-41BB-4E57-A1D0-EB732A287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cer.nau.edu/direnet/direnet/images/Drought-comparis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Mycorrhizae Abundance and Diversity along a Hybridization Gradient in Pinyon Pine Trees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Browne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NASA Space Grant Intern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Northern Arizona University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Findings consistent with previous research on two-needle dominated trees </a:t>
            </a:r>
          </a:p>
          <a:p>
            <a:r>
              <a:rPr lang="en-US" dirty="0" smtClean="0"/>
              <a:t>Stressed individuals indicated a high presence of a single fungal order, </a:t>
            </a:r>
            <a:r>
              <a:rPr lang="en-US" dirty="0" err="1" smtClean="0"/>
              <a:t>Pezizales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1200" y="4038600"/>
          <a:ext cx="2386013" cy="2495550"/>
        </p:xfrm>
        <a:graphic>
          <a:graphicData uri="http://schemas.openxmlformats.org/presentationml/2006/ole">
            <p:oleObj spid="_x0000_s2050" name="Chart" r:id="rId4" imgW="2171802" imgH="2343090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124200" y="4038600"/>
          <a:ext cx="2500313" cy="2466975"/>
        </p:xfrm>
        <a:graphic>
          <a:graphicData uri="http://schemas.openxmlformats.org/presentationml/2006/ole">
            <p:oleObj spid="_x0000_s2051" name="Chart" r:id="rId5" imgW="2276475" imgH="2314575" progId="Excel.Sheet.8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7200" y="4038600"/>
          <a:ext cx="2552700" cy="2495550"/>
        </p:xfrm>
        <a:graphic>
          <a:graphicData uri="http://schemas.openxmlformats.org/presentationml/2006/ole">
            <p:oleObj spid="_x0000_s2052" name="Chart" r:id="rId6" imgW="2323958" imgH="2343090" progId="Excel.Sheet.8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715000" y="3810000"/>
          <a:ext cx="557213" cy="579438"/>
        </p:xfrm>
        <a:graphic>
          <a:graphicData uri="http://schemas.openxmlformats.org/presentationml/2006/ole">
            <p:oleObj spid="_x0000_s2053" name="Bitmap Image" r:id="rId7" imgW="4791744" imgH="3723810" progId="PBrush">
              <p:embed/>
            </p:oleObj>
          </a:graphicData>
        </a:graphic>
      </p:graphicFrame>
      <p:pic>
        <p:nvPicPr>
          <p:cNvPr id="2056" name="Picture 16" descr="mistletoe pic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752850"/>
            <a:ext cx="568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7"/>
          <p:cNvSpPr txBox="1">
            <a:spLocks noChangeArrowheads="1"/>
          </p:cNvSpPr>
          <p:nvPr/>
        </p:nvSpPr>
        <p:spPr bwMode="auto">
          <a:xfrm>
            <a:off x="974725" y="386556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High Mistletoe</a:t>
            </a: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3429000" y="38862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   High Scale </a:t>
            </a:r>
          </a:p>
        </p:txBody>
      </p:sp>
      <p:sp>
        <p:nvSpPr>
          <p:cNvPr id="2059" name="Rectangle 19"/>
          <p:cNvSpPr>
            <a:spLocks noChangeArrowheads="1"/>
          </p:cNvSpPr>
          <p:nvPr/>
        </p:nvSpPr>
        <p:spPr bwMode="auto">
          <a:xfrm>
            <a:off x="6248400" y="3886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High Juniper</a:t>
            </a:r>
          </a:p>
        </p:txBody>
      </p:sp>
      <p:pic>
        <p:nvPicPr>
          <p:cNvPr id="2060" name="Picture 24" descr="scalepi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3810000"/>
            <a:ext cx="533400" cy="45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7118350" y="6149975"/>
            <a:ext cx="1990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1100">
                <a:solidFill>
                  <a:srgbClr val="000000"/>
                </a:solidFill>
                <a:latin typeface="Calibri" pitchFamily="34" charset="0"/>
              </a:rPr>
              <a:t>*Courtesy of Catherine Gehring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cont’d</a:t>
            </a:r>
          </a:p>
        </p:txBody>
      </p:sp>
      <p:sp>
        <p:nvSpPr>
          <p:cNvPr id="30722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These graphs are similar to the findings in our hybrid gradient. </a:t>
            </a:r>
          </a:p>
          <a:p>
            <a:r>
              <a:rPr lang="en-US" smtClean="0"/>
              <a:t>High presence of the Pezizales morphotype in samples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200400" y="3505200"/>
          <a:ext cx="5181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6" descr="pezi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2233905" cy="18256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Research indicates that the hybrid trees are exhibiting similar stress characteristics that would be predicted based on the environment rather than based on their adaptation to drier sites</a:t>
            </a:r>
          </a:p>
          <a:p>
            <a:r>
              <a:rPr lang="en-US" dirty="0" smtClean="0"/>
              <a:t>Further analysis of hybridization gradient needed to encompass a full range of 1 needle percentages.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Research needed to identify environmental characteristics that could also lead to low fungal diversity,</a:t>
            </a:r>
          </a:p>
          <a:p>
            <a:pPr lvl="1"/>
            <a:r>
              <a:rPr lang="en-US" dirty="0" smtClean="0"/>
              <a:t>Soil analysis could identify the productivity and suitability of the site</a:t>
            </a:r>
          </a:p>
          <a:p>
            <a:pPr lvl="1"/>
            <a:r>
              <a:rPr lang="en-US" dirty="0" smtClean="0"/>
              <a:t>Competitive interactions were not analyzed, and study of stress factors is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Space Grant Internship</a:t>
            </a:r>
          </a:p>
          <a:p>
            <a:r>
              <a:rPr lang="en-US" dirty="0" smtClean="0"/>
              <a:t>NAU Biology Department</a:t>
            </a:r>
          </a:p>
          <a:p>
            <a:r>
              <a:rPr lang="en-US" dirty="0" smtClean="0"/>
              <a:t>Amy Vaughn Whipple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Sthultz</a:t>
            </a:r>
            <a:endParaRPr lang="en-US" dirty="0" smtClean="0"/>
          </a:p>
          <a:p>
            <a:r>
              <a:rPr lang="en-US" dirty="0" smtClean="0"/>
              <a:t>Catherine </a:t>
            </a:r>
            <a:r>
              <a:rPr lang="en-US" dirty="0" err="1" smtClean="0"/>
              <a:t>Gehring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Pinyon pine forest types are beginning to drastically diminish.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Many believe this is related to climate change and the resulting drought conditions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Two subspecies of pinyon exist in northern Arizona: two-needle (</a:t>
            </a:r>
            <a:r>
              <a:rPr lang="en-US" sz="3000" i="1" dirty="0" smtClean="0"/>
              <a:t>Pinus edulis var. edulis</a:t>
            </a:r>
            <a:r>
              <a:rPr lang="en-US" sz="3000" dirty="0" smtClean="0"/>
              <a:t>), and one-needle (</a:t>
            </a:r>
            <a:r>
              <a:rPr lang="en-US" sz="3000" i="1" dirty="0" smtClean="0"/>
              <a:t>Pinus edulis var. </a:t>
            </a:r>
            <a:r>
              <a:rPr lang="en-US" sz="3000" i="1" dirty="0" err="1" smtClean="0"/>
              <a:t>fallax</a:t>
            </a:r>
            <a:r>
              <a:rPr lang="en-US" sz="30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</p:txBody>
      </p:sp>
      <p:pic>
        <p:nvPicPr>
          <p:cNvPr id="6" name="Picture 2" descr="Drought-comparison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0"/>
            <a:ext cx="3684587" cy="4787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6324600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Courtesy of NAU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eetal2007JBiogeogPineNeedles-1 5"/>
          <p:cNvPicPr>
            <a:picLocks noChangeAspect="1" noChangeArrowheads="1"/>
          </p:cNvPicPr>
          <p:nvPr/>
        </p:nvPicPr>
        <p:blipFill>
          <a:blip r:embed="rId2" cstate="print"/>
          <a:srcRect l="35652" b="56911"/>
          <a:stretch>
            <a:fillRect/>
          </a:stretch>
        </p:blipFill>
        <p:spPr bwMode="auto">
          <a:xfrm>
            <a:off x="685800" y="0"/>
            <a:ext cx="7696200" cy="653450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6858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Cole et al. 2007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590800" y="3200400"/>
            <a:ext cx="1219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cont’d</a:t>
            </a:r>
            <a:endParaRPr lang="en-US" dirty="0"/>
          </a:p>
        </p:txBody>
      </p:sp>
      <p:pic>
        <p:nvPicPr>
          <p:cNvPr id="5" name="Content Placeholder 4" descr="003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0" y="4267200"/>
            <a:ext cx="2628900" cy="1752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2-needle and 1-needle pinyon pines co-exist in northern Arizona and overlap habitat ranges</a:t>
            </a:r>
          </a:p>
          <a:p>
            <a:r>
              <a:rPr lang="en-US" dirty="0" smtClean="0"/>
              <a:t>Hybridization has been observed were these ranges overlap</a:t>
            </a:r>
          </a:p>
          <a:p>
            <a:r>
              <a:rPr lang="en-US" dirty="0" smtClean="0"/>
              <a:t>Hybrids can develop environmental adaptations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Pinus%20edulis%20foli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3136900" cy="213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Mycorrhizae is a symbiotic root fungus on pinyon pine trees</a:t>
            </a:r>
          </a:p>
          <a:p>
            <a:r>
              <a:rPr lang="en-US" dirty="0" smtClean="0"/>
              <a:t>Fungus and tree benefit from this relationship </a:t>
            </a:r>
          </a:p>
          <a:p>
            <a:r>
              <a:rPr lang="en-US" dirty="0" smtClean="0"/>
              <a:t>In pinyon-juniper woodlands ectomycorrhizae only found on pinyon trees</a:t>
            </a:r>
            <a:endParaRPr lang="en-US" dirty="0"/>
          </a:p>
        </p:txBody>
      </p:sp>
      <p:pic>
        <p:nvPicPr>
          <p:cNvPr id="8" name="Picture 2" descr="root with EM fungus - smith and r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195637" cy="4880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6488668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Courtesy of Smith and Read, 1997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Hypotheses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pinyon trees will exhibit mycorrhizae diversity that is consistent with previous research on 2-needle unstressed trees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Or:</a:t>
            </a:r>
          </a:p>
          <a:p>
            <a:r>
              <a:rPr lang="en-US" dirty="0" smtClean="0"/>
              <a:t>Mycorrhizal diversity in root systems of hybrids will be similar to stressed 2-needle trees because the trees inhabit higher stress sites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Root Samples taken on 40 hybrid trees in Stoneman Lake, Arizona</a:t>
            </a:r>
          </a:p>
          <a:p>
            <a:r>
              <a:rPr lang="en-US" smtClean="0"/>
              <a:t>10 branch samples of each tree were also taken for development of hybrid ratio</a:t>
            </a:r>
          </a:p>
          <a:p>
            <a:r>
              <a:rPr lang="en-US" smtClean="0"/>
              <a:t>Dissecting microscope used to identify and categorize root fungus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638800" y="1600200"/>
          <a:ext cx="2590800" cy="2144110"/>
        </p:xfrm>
        <a:graphic>
          <a:graphicData uri="http://schemas.openxmlformats.org/presentationml/2006/ole">
            <p:oleObj spid="_x0000_s4098" name="Bitmap Image" r:id="rId4" imgW="1961905" imgH="1448002" progId="PBrush">
              <p:embed/>
            </p:oleObj>
          </a:graphicData>
        </a:graphic>
      </p:graphicFrame>
      <p:pic>
        <p:nvPicPr>
          <p:cNvPr id="7" name="Picture 16" descr="pezi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38600"/>
            <a:ext cx="2895600" cy="236638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6550223"/>
            <a:ext cx="221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*Courtesy of Kris Haskins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Limited mycorrhizae diversity observed throughout the 40 samples</a:t>
            </a:r>
            <a:endParaRPr lang="en-US" sz="2400" smtClean="0"/>
          </a:p>
          <a:p>
            <a:endParaRPr lang="en-US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2895600"/>
          <a:ext cx="6477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cont’d</a:t>
            </a:r>
          </a:p>
        </p:txBody>
      </p:sp>
      <p:sp>
        <p:nvSpPr>
          <p:cNvPr id="25602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Ectomycorrhizae presence and level of hybridization had low correlation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0" y="2743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72000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749</Words>
  <Application>Microsoft Office PowerPoint</Application>
  <PresentationFormat>On-screen Show (4:3)</PresentationFormat>
  <Paragraphs>82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Bitmap Image</vt:lpstr>
      <vt:lpstr>Chart</vt:lpstr>
      <vt:lpstr>Mycorrhizae Abundance and Diversity along a Hybridization Gradient in Pinyon Pine Trees</vt:lpstr>
      <vt:lpstr>Introduction</vt:lpstr>
      <vt:lpstr>Slide 3</vt:lpstr>
      <vt:lpstr>Introduction cont’d</vt:lpstr>
      <vt:lpstr>Introduction cont’d</vt:lpstr>
      <vt:lpstr>Hypotheses</vt:lpstr>
      <vt:lpstr>Methods</vt:lpstr>
      <vt:lpstr>Results</vt:lpstr>
      <vt:lpstr>Results cont’d</vt:lpstr>
      <vt:lpstr>Discussion</vt:lpstr>
      <vt:lpstr>Discussion cont’d</vt:lpstr>
      <vt:lpstr>Conclusion</vt:lpstr>
      <vt:lpstr>Conclusion cont’d</vt:lpstr>
      <vt:lpstr>Acknowledgments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School of Forestry</cp:lastModifiedBy>
  <cp:revision>41</cp:revision>
  <dcterms:created xsi:type="dcterms:W3CDTF">2008-11-25T21:34:09Z</dcterms:created>
  <dcterms:modified xsi:type="dcterms:W3CDTF">2009-04-10T17:54:01Z</dcterms:modified>
</cp:coreProperties>
</file>